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606" autoAdjust="0"/>
  </p:normalViewPr>
  <p:slideViewPr>
    <p:cSldViewPr>
      <p:cViewPr varScale="1">
        <p:scale>
          <a:sx n="72" d="100"/>
          <a:sy n="72" d="100"/>
        </p:scale>
        <p:origin x="27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A83B3-BF5C-4A6C-938C-B2FB7D690DA3}" type="datetimeFigureOut">
              <a:rPr lang="en-US" smtClean="0"/>
              <a:pPr/>
              <a:t>4/1/2021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3143C-6C60-49A5-9C86-15F450F9D3F3}" type="slidenum">
              <a:rPr lang="en-US" smtClean="0"/>
              <a:pPr/>
              <a:t>‹#›</a:t>
            </a:fld>
            <a:endParaRPr lang="en-US" dirty="0"/>
          </a:p>
        </p:txBody>
      </p:sp>
    </p:spTree>
    <p:extLst>
      <p:ext uri="{BB962C8B-B14F-4D97-AF65-F5344CB8AC3E}">
        <p14:creationId xmlns:p14="http://schemas.microsoft.com/office/powerpoint/2010/main" val="753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PowerPoint presentation can often be used to complement the overall presentation delivery, rather than serving as the presentation</a:t>
            </a:r>
            <a:r>
              <a:rPr lang="en-US"/>
              <a:t>.    </a:t>
            </a:r>
            <a:endParaRPr lang="en-US" dirty="0"/>
          </a:p>
          <a:p>
            <a:endParaRPr lang="en-US" dirty="0"/>
          </a:p>
          <a:p>
            <a:r>
              <a:rPr lang="en-US" dirty="0"/>
              <a:t>PowerPoint offers numerous presentation templates. These can be found under the “Design” tab. The templates offer pre-designed backgrounds and Title/Text boxes.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Use of the “Notes” function is beneficial because it allows the author to add information to the presentation as reference without</a:t>
            </a:r>
            <a:r>
              <a:rPr lang="en-US" baseline="0" dirty="0"/>
              <a:t> adding too much content to the slide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review slide helps to reinforce key points and brings the presentation to an effective conclusion.</a:t>
            </a:r>
          </a:p>
          <a:p>
            <a:endParaRPr lang="en-US" dirty="0"/>
          </a:p>
          <a:p>
            <a:r>
              <a:rPr lang="en-US" dirty="0"/>
              <a:t>It also allows the presenter an opportunity to check for understanding.</a:t>
            </a:r>
          </a:p>
        </p:txBody>
      </p:sp>
      <p:sp>
        <p:nvSpPr>
          <p:cNvPr id="4" name="Slide Number Placeholder 3"/>
          <p:cNvSpPr>
            <a:spLocks noGrp="1"/>
          </p:cNvSpPr>
          <p:nvPr>
            <p:ph type="sldNum" sz="quarter" idx="10"/>
          </p:nvPr>
        </p:nvSpPr>
        <p:spPr/>
        <p:txBody>
          <a:bodyPr/>
          <a:lstStyle/>
          <a:p>
            <a:fld id="{2503143C-6C60-49A5-9C86-15F450F9D3F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creating the references slide, use the style and edition outlined by the instructor.</a:t>
            </a:r>
          </a:p>
          <a:p>
            <a:pPr lvl="1">
              <a:buFont typeface="Arial" pitchFamily="34" charset="0"/>
              <a:buChar char="•"/>
            </a:pPr>
            <a:r>
              <a:rPr lang="en-US" dirty="0"/>
              <a:t>APA, MLA, or Turabian.</a:t>
            </a:r>
          </a:p>
          <a:p>
            <a:pPr lvl="1">
              <a:buFont typeface="Arial" pitchFamily="34" charset="0"/>
              <a:buChar char="•"/>
            </a:pPr>
            <a:r>
              <a:rPr lang="en-US" dirty="0"/>
              <a:t>Follow the reference formatting rules of the required style guide, such as which pieces of information to include and in what order. General formatting rules such as font size do not apply to presentations.</a:t>
            </a:r>
          </a:p>
          <a:p>
            <a:pPr lvl="2">
              <a:buFont typeface="Arial" pitchFamily="34" charset="0"/>
              <a:buChar char="•"/>
            </a:pPr>
            <a:r>
              <a:rPr lang="en-US" dirty="0"/>
              <a:t>The GCU Style Guide for Turabian has specific instructions for presentations. </a:t>
            </a:r>
          </a:p>
          <a:p>
            <a:endParaRPr lang="en-US" dirty="0"/>
          </a:p>
          <a:p>
            <a:r>
              <a:rPr lang="en-US" dirty="0"/>
              <a:t>When referencing pictures or images:</a:t>
            </a:r>
          </a:p>
          <a:p>
            <a:pPr lvl="1">
              <a:buFont typeface="Arial" pitchFamily="34" charset="0"/>
              <a:buChar char="•"/>
            </a:pPr>
            <a:r>
              <a:rPr lang="en-US" dirty="0"/>
              <a:t>Check the rules of the citation style for when and how images and graphics are cited, as they are treated very differently between the different styles.</a:t>
            </a:r>
          </a:p>
          <a:p>
            <a:pPr lvl="1">
              <a:buFont typeface="Arial" pitchFamily="34" charset="0"/>
              <a:buChar char="•"/>
            </a:pPr>
            <a:r>
              <a:rPr lang="en-US" dirty="0"/>
              <a:t>For example, APA 7</a:t>
            </a:r>
            <a:r>
              <a:rPr lang="en-US" baseline="30000" dirty="0"/>
              <a:t>th</a:t>
            </a:r>
            <a:r>
              <a:rPr lang="en-US" dirty="0"/>
              <a:t> Edition does not require a citation, reference, or source for images or graphics that have “no attribution required” licenses.  A caption and reference are required for all other images. </a:t>
            </a:r>
          </a:p>
          <a:p>
            <a:pPr lvl="1">
              <a:buFont typeface="Arial" pitchFamily="34" charset="0"/>
              <a:buChar char="•"/>
            </a:pPr>
            <a:r>
              <a:rPr lang="en-US" dirty="0"/>
              <a:t>Consult the GCU Library’s Citing Sources Guides https://libguides.gcu.edu/CitingSources for examples of image citations.</a:t>
            </a:r>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The inclusion of an “Objectives” slide at the beginning of a presentation allows the viewer to better understand the focus of the presentation. </a:t>
            </a:r>
          </a:p>
          <a:p>
            <a:endParaRPr lang="en-US" baseline="0" dirty="0"/>
          </a:p>
          <a:p>
            <a:r>
              <a:rPr lang="en-US" baseline="0" dirty="0"/>
              <a:t>The objectives should be limited to 4-5 key points and should encapsulate those points that the presenter wants the viewer to learn from the presentation. </a:t>
            </a:r>
          </a:p>
          <a:p>
            <a:endParaRPr lang="en-US" baseline="0" dirty="0"/>
          </a:p>
          <a:p>
            <a:r>
              <a:rPr lang="en-US" baseline="0" dirty="0"/>
              <a:t>The objectives should also be measurable. For example, use verbs such as “explain” or “describe” instead of “understand” whenever possible.</a:t>
            </a:r>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6X6 rule allows the reader to follow the presentation more easily.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presenter can include additional notes or comments in the “Notes” section.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Listing too much information on the slide could make it difficult to read and cause confusion.</a:t>
            </a:r>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Too many effects can take away from the presentation. Movements, animation and sound should be kept to a minimum and only used where effective.</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Ensure that the font style and font size are consistent throughout the presentation. Select colors that are readable against the slide background.</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Maintain a consistent font size and style on all slide titles.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a:t>
            </a:r>
            <a:r>
              <a:rPr lang="en-US" baseline="0" dirty="0"/>
              <a:t> </a:t>
            </a:r>
            <a:r>
              <a:rPr lang="en-US" dirty="0"/>
              <a:t>is always a good practice to use additional slides when presenting a lot of information, rather than packing that information into a single slide.</a:t>
            </a:r>
          </a:p>
          <a:p>
            <a:endParaRPr lang="en-US" dirty="0"/>
          </a:p>
          <a:p>
            <a:r>
              <a:rPr lang="en-US" dirty="0"/>
              <a:t>Use as few words as possible to make key points.</a:t>
            </a:r>
          </a:p>
          <a:p>
            <a:endParaRPr lang="en-US" dirty="0"/>
          </a:p>
          <a:p>
            <a:r>
              <a:rPr lang="en-US" dirty="0"/>
              <a:t>Slides should be simple.  </a:t>
            </a:r>
          </a:p>
        </p:txBody>
      </p:sp>
      <p:sp>
        <p:nvSpPr>
          <p:cNvPr id="4" name="Slide Number Placeholder 3"/>
          <p:cNvSpPr>
            <a:spLocks noGrp="1"/>
          </p:cNvSpPr>
          <p:nvPr>
            <p:ph type="sldNum" sz="quarter" idx="10"/>
          </p:nvPr>
        </p:nvSpPr>
        <p:spPr/>
        <p:txBody>
          <a:bodyPr/>
          <a:lstStyle/>
          <a:p>
            <a:fld id="{2503143C-6C60-49A5-9C86-15F450F9D3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Visual aids (pictures, images, etc.) can greatly enhance a presentation. However, overuse of visual aids can limit the effectiveness of the presentation.</a:t>
            </a:r>
          </a:p>
          <a:p>
            <a:endParaRPr lang="en-US" dirty="0"/>
          </a:p>
          <a:p>
            <a:r>
              <a:rPr lang="en-US" dirty="0"/>
              <a:t>The images used must pertain to the presentation.</a:t>
            </a:r>
          </a:p>
          <a:p>
            <a:endParaRPr lang="en-US" dirty="0"/>
          </a:p>
          <a:p>
            <a:r>
              <a:rPr lang="en-US" dirty="0"/>
              <a:t>You can create your own visual aids either by taking a picture or by using one of the many free graphics makers online. Photos you take and graphics you create yourself do not need a reference. If you use pictures or graphics that you found online you will need to follow the rules of the citation style—APA, MLA, or Turabian—that you are using. Be aware that unless an image specifically says it isn’t, you should assume all image and graphics online are under copyright. </a:t>
            </a:r>
          </a:p>
        </p:txBody>
      </p:sp>
      <p:sp>
        <p:nvSpPr>
          <p:cNvPr id="4" name="Slide Number Placeholder 3"/>
          <p:cNvSpPr>
            <a:spLocks noGrp="1"/>
          </p:cNvSpPr>
          <p:nvPr>
            <p:ph type="sldNum" sz="quarter" idx="10"/>
          </p:nvPr>
        </p:nvSpPr>
        <p:spPr/>
        <p:txBody>
          <a:bodyPr/>
          <a:lstStyle/>
          <a:p>
            <a:fld id="{2503143C-6C60-49A5-9C86-15F450F9D3F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Charts and graphs can reinforce the key information in the presentation.</a:t>
            </a:r>
          </a:p>
          <a:p>
            <a:endParaRPr lang="en-US" dirty="0"/>
          </a:p>
          <a:p>
            <a:r>
              <a:rPr lang="en-US" dirty="0"/>
              <a:t>Avoid the use of large spreadsheets that contain information that is too small for the viewer to comfortably see.</a:t>
            </a:r>
          </a:p>
          <a:p>
            <a:endParaRPr lang="en-US" dirty="0"/>
          </a:p>
          <a:p>
            <a:r>
              <a:rPr lang="en-US" dirty="0"/>
              <a:t>Consider the use of “call outs” to highlight key information on a chart or graph.</a:t>
            </a:r>
          </a:p>
          <a:p>
            <a:endParaRPr lang="en-US"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a good practice to have someone else proof the presentation before it is delivered.</a:t>
            </a:r>
          </a:p>
          <a:p>
            <a:endParaRPr lang="en-US" dirty="0"/>
          </a:p>
          <a:p>
            <a:r>
              <a:rPr lang="en-US" dirty="0"/>
              <a:t>Slides must be consistent in format, font and style.</a:t>
            </a:r>
          </a:p>
          <a:p>
            <a:endParaRPr lang="en-US" dirty="0"/>
          </a:p>
          <a:p>
            <a:r>
              <a:rPr lang="en-US" dirty="0"/>
              <a:t>Use tools to check spelling and grammar.</a:t>
            </a:r>
          </a:p>
          <a:p>
            <a:endParaRPr lang="en-US" dirty="0"/>
          </a:p>
          <a:p>
            <a:r>
              <a:rPr lang="en-US" dirty="0"/>
              <a:t>Punctuation must be consistent: Within bullets, periods should be placed at the end of full sentences. </a:t>
            </a:r>
          </a:p>
          <a:p>
            <a:endParaRPr lang="en-US" dirty="0"/>
          </a:p>
          <a:p>
            <a:r>
              <a:rPr lang="en-US" dirty="0"/>
              <a:t>Ensure that the key points are delivered effectively.</a:t>
            </a:r>
          </a:p>
        </p:txBody>
      </p:sp>
      <p:sp>
        <p:nvSpPr>
          <p:cNvPr id="4" name="Slide Number Placeholder 3"/>
          <p:cNvSpPr>
            <a:spLocks noGrp="1"/>
          </p:cNvSpPr>
          <p:nvPr>
            <p:ph type="sldNum" sz="quarter" idx="10"/>
          </p:nvPr>
        </p:nvSpPr>
        <p:spPr/>
        <p:txBody>
          <a:bodyPr/>
          <a:lstStyle/>
          <a:p>
            <a:fld id="{2503143C-6C60-49A5-9C86-15F450F9D3F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Always allow time for audience questions.</a:t>
            </a:r>
          </a:p>
          <a:p>
            <a:endParaRPr lang="en-US" dirty="0"/>
          </a:p>
          <a:p>
            <a:r>
              <a:rPr lang="en-US" dirty="0"/>
              <a:t> </a:t>
            </a:r>
          </a:p>
        </p:txBody>
      </p:sp>
      <p:sp>
        <p:nvSpPr>
          <p:cNvPr id="4" name="Slide Number Placeholder 3"/>
          <p:cNvSpPr>
            <a:spLocks noGrp="1"/>
          </p:cNvSpPr>
          <p:nvPr>
            <p:ph type="sldNum" sz="quarter" idx="10"/>
          </p:nvPr>
        </p:nvSpPr>
        <p:spPr/>
        <p:txBody>
          <a:bodyPr/>
          <a:lstStyle/>
          <a:p>
            <a:fld id="{2503143C-6C60-49A5-9C86-15F450F9D3F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8F5794EE-3F42-49F2-9337-8EB40D4810D4}"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67575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53506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42210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527998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458864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300257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645232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75239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220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372055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65072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24325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35668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76684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23031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66071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4/1/2021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96096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750396-183E-47E6-A9AB-8B4DFEB4B0B5}" type="datetimeFigureOut">
              <a:rPr lang="en-US" smtClean="0"/>
              <a:pPr/>
              <a:t>4/1/2021</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79987588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600" dirty="0"/>
              <a:t>Creating Effective PowerPoint Presentations</a:t>
            </a:r>
          </a:p>
        </p:txBody>
      </p:sp>
      <p:sp>
        <p:nvSpPr>
          <p:cNvPr id="3" name="Subtitle 2"/>
          <p:cNvSpPr>
            <a:spLocks noGrp="1"/>
          </p:cNvSpPr>
          <p:nvPr>
            <p:ph type="subTitle" idx="1"/>
          </p:nvPr>
        </p:nvSpPr>
        <p:spPr/>
        <p:txBody>
          <a:bodyPr>
            <a:normAutofit/>
          </a:bodyPr>
          <a:lstStyle/>
          <a:p>
            <a:r>
              <a:rPr lang="en-US" sz="2400" dirty="0"/>
              <a:t>Grand Canyon University</a:t>
            </a:r>
          </a:p>
          <a:p>
            <a:r>
              <a:rPr lang="en-US" sz="2400" dirty="0"/>
              <a:t>Sample A. Student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533400"/>
            <a:ext cx="7704667" cy="1981200"/>
          </a:xfrm>
        </p:spPr>
        <p:txBody>
          <a:bodyPr>
            <a:normAutofit/>
          </a:bodyPr>
          <a:lstStyle/>
          <a:p>
            <a:r>
              <a:rPr lang="en-US" sz="6600" dirty="0"/>
              <a:t>Review</a:t>
            </a:r>
          </a:p>
        </p:txBody>
      </p:sp>
      <p:sp>
        <p:nvSpPr>
          <p:cNvPr id="3" name="Content Placeholder 2"/>
          <p:cNvSpPr>
            <a:spLocks noGrp="1"/>
          </p:cNvSpPr>
          <p:nvPr>
            <p:ph idx="1"/>
          </p:nvPr>
        </p:nvSpPr>
        <p:spPr/>
        <p:txBody>
          <a:bodyPr anchor="ctr"/>
          <a:lstStyle/>
          <a:p>
            <a:r>
              <a:rPr lang="en-US" dirty="0"/>
              <a:t>Revisit the objectives to ensure all were met.</a:t>
            </a:r>
          </a:p>
          <a:p>
            <a:r>
              <a:rPr lang="en-US" dirty="0"/>
              <a:t>Briefly review the key information covered.</a:t>
            </a:r>
          </a:p>
          <a:p>
            <a:r>
              <a:rPr lang="en-US"/>
              <a:t>Check for any need to follow up.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References</a:t>
            </a:r>
          </a:p>
        </p:txBody>
      </p:sp>
      <p:sp>
        <p:nvSpPr>
          <p:cNvPr id="3" name="Content Placeholder 2"/>
          <p:cNvSpPr>
            <a:spLocks noGrp="1"/>
          </p:cNvSpPr>
          <p:nvPr>
            <p:ph idx="1"/>
          </p:nvPr>
        </p:nvSpPr>
        <p:spPr/>
        <p:txBody>
          <a:bodyPr/>
          <a:lstStyle/>
          <a:p>
            <a:r>
              <a:rPr lang="en-US" dirty="0"/>
              <a:t>Provide references for any outside sources.</a:t>
            </a:r>
          </a:p>
          <a:p>
            <a:r>
              <a:rPr lang="en-US" dirty="0"/>
              <a:t>Follow the guidelines for the required citation style.</a:t>
            </a:r>
          </a:p>
          <a:p>
            <a:r>
              <a:rPr lang="en-US" dirty="0"/>
              <a:t>Follow the citation style rules on when and how to cite images and graphics.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Objectives</a:t>
            </a:r>
          </a:p>
        </p:txBody>
      </p:sp>
      <p:sp>
        <p:nvSpPr>
          <p:cNvPr id="3" name="Content Placeholder 2"/>
          <p:cNvSpPr>
            <a:spLocks noGrp="1"/>
          </p:cNvSpPr>
          <p:nvPr>
            <p:ph idx="1"/>
          </p:nvPr>
        </p:nvSpPr>
        <p:spPr>
          <a:xfrm>
            <a:off x="982133" y="2286000"/>
            <a:ext cx="7704667" cy="3713816"/>
          </a:xfrm>
        </p:spPr>
        <p:txBody>
          <a:bodyPr>
            <a:noAutofit/>
          </a:bodyPr>
          <a:lstStyle/>
          <a:p>
            <a:r>
              <a:rPr lang="en-US" dirty="0"/>
              <a:t>Outlining the objectives allows readers to identify the reason for the presentation.</a:t>
            </a:r>
          </a:p>
          <a:p>
            <a:r>
              <a:rPr lang="en-US" dirty="0"/>
              <a:t>Objectives should be brief and to the point.</a:t>
            </a:r>
          </a:p>
          <a:p>
            <a:r>
              <a:rPr lang="en-US" dirty="0"/>
              <a:t>List information about what the reader should learn from the presentation.</a:t>
            </a:r>
          </a:p>
          <a:p>
            <a:r>
              <a:rPr lang="en-US" dirty="0"/>
              <a:t>Objectives should be listed in presentation order.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Slide Structure</a:t>
            </a:r>
          </a:p>
        </p:txBody>
      </p:sp>
      <p:sp>
        <p:nvSpPr>
          <p:cNvPr id="3" name="Content Placeholder 2"/>
          <p:cNvSpPr>
            <a:spLocks noGrp="1"/>
          </p:cNvSpPr>
          <p:nvPr>
            <p:ph idx="1"/>
          </p:nvPr>
        </p:nvSpPr>
        <p:spPr/>
        <p:txBody>
          <a:bodyPr>
            <a:noAutofit/>
          </a:bodyPr>
          <a:lstStyle/>
          <a:p>
            <a:r>
              <a:rPr lang="en-US" dirty="0"/>
              <a:t>Use bullets to separate out ideas.</a:t>
            </a:r>
          </a:p>
          <a:p>
            <a:r>
              <a:rPr lang="en-US" dirty="0"/>
              <a:t>Try to follow the 6 X 6 rule.</a:t>
            </a:r>
          </a:p>
          <a:p>
            <a:pPr lvl="1"/>
            <a:r>
              <a:rPr lang="en-US" sz="2400" dirty="0"/>
              <a:t>Limit to 6 bullets per slide.</a:t>
            </a:r>
          </a:p>
          <a:p>
            <a:pPr lvl="1"/>
            <a:r>
              <a:rPr lang="en-US" sz="2400" dirty="0"/>
              <a:t>Limit to 6 words per bullet.</a:t>
            </a:r>
          </a:p>
          <a:p>
            <a:r>
              <a:rPr lang="en-US" dirty="0"/>
              <a:t>Too much slide information causes confusion.</a:t>
            </a:r>
          </a:p>
          <a:p>
            <a:pPr lvl="1"/>
            <a:r>
              <a:rPr lang="en-US" sz="2400" dirty="0"/>
              <a:t>The audience may become distracted.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381000"/>
            <a:ext cx="7704667" cy="1752599"/>
          </a:xfrm>
        </p:spPr>
        <p:txBody>
          <a:bodyPr>
            <a:normAutofit/>
          </a:bodyPr>
          <a:lstStyle/>
          <a:p>
            <a:r>
              <a:rPr lang="en-US" sz="6600" dirty="0"/>
              <a:t>Slide Appearance</a:t>
            </a:r>
          </a:p>
        </p:txBody>
      </p:sp>
      <p:sp>
        <p:nvSpPr>
          <p:cNvPr id="3" name="Content Placeholder 2"/>
          <p:cNvSpPr>
            <a:spLocks noGrp="1"/>
          </p:cNvSpPr>
          <p:nvPr>
            <p:ph idx="1"/>
          </p:nvPr>
        </p:nvSpPr>
        <p:spPr>
          <a:xfrm>
            <a:off x="982133" y="2209800"/>
            <a:ext cx="7704667" cy="4191000"/>
          </a:xfrm>
        </p:spPr>
        <p:txBody>
          <a:bodyPr>
            <a:normAutofit fontScale="25000" lnSpcReduction="20000"/>
          </a:bodyPr>
          <a:lstStyle/>
          <a:p>
            <a:r>
              <a:rPr lang="en-US" sz="9600" dirty="0"/>
              <a:t>Stay consistent.</a:t>
            </a:r>
          </a:p>
          <a:p>
            <a:pPr lvl="1"/>
            <a:r>
              <a:rPr lang="en-US" sz="9600" dirty="0"/>
              <a:t>Use one theme throughout the presentation.</a:t>
            </a:r>
          </a:p>
          <a:p>
            <a:pPr lvl="1"/>
            <a:r>
              <a:rPr lang="en-US" sz="9600" dirty="0"/>
              <a:t>Align text for consistency between slides.</a:t>
            </a:r>
          </a:p>
          <a:p>
            <a:pPr lvl="1"/>
            <a:r>
              <a:rPr lang="en-US" sz="9600" dirty="0"/>
              <a:t>Use transition effects wisely.</a:t>
            </a:r>
          </a:p>
          <a:p>
            <a:r>
              <a:rPr lang="en-US" sz="9600" dirty="0"/>
              <a:t>Use readable fonts.</a:t>
            </a:r>
          </a:p>
          <a:p>
            <a:pPr lvl="1"/>
            <a:r>
              <a:rPr lang="en-US" sz="9600" dirty="0"/>
              <a:t>Font must be readable.</a:t>
            </a:r>
          </a:p>
          <a:p>
            <a:pPr lvl="1"/>
            <a:r>
              <a:rPr lang="en-US" sz="9600" dirty="0"/>
              <a:t>Font and background colors should contrast.</a:t>
            </a:r>
          </a:p>
          <a:p>
            <a:pPr lvl="1"/>
            <a:r>
              <a:rPr lang="en-US" sz="9600" dirty="0"/>
              <a:t>Font size must remain consistent.</a:t>
            </a:r>
          </a:p>
          <a:p>
            <a:pPr lvl="1"/>
            <a:endParaRPr lang="en-US" dirty="0"/>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Content</a:t>
            </a:r>
          </a:p>
        </p:txBody>
      </p:sp>
      <p:sp>
        <p:nvSpPr>
          <p:cNvPr id="3" name="Content Placeholder 2"/>
          <p:cNvSpPr>
            <a:spLocks noGrp="1"/>
          </p:cNvSpPr>
          <p:nvPr>
            <p:ph idx="1"/>
          </p:nvPr>
        </p:nvSpPr>
        <p:spPr/>
        <p:txBody>
          <a:bodyPr>
            <a:normAutofit/>
          </a:bodyPr>
          <a:lstStyle/>
          <a:p>
            <a:r>
              <a:rPr lang="en-US" dirty="0"/>
              <a:t>Keep it simple.</a:t>
            </a:r>
          </a:p>
          <a:p>
            <a:r>
              <a:rPr lang="en-US" dirty="0"/>
              <a:t>Break up information between slides.</a:t>
            </a:r>
          </a:p>
          <a:p>
            <a:pPr lvl="1"/>
            <a:r>
              <a:rPr lang="en-US" sz="2400" dirty="0"/>
              <a:t>One slide need not house everything.</a:t>
            </a:r>
          </a:p>
          <a:p>
            <a:r>
              <a:rPr lang="en-US" dirty="0"/>
              <a:t>Be concise.</a:t>
            </a:r>
          </a:p>
          <a:p>
            <a:pPr lvl="1"/>
            <a:r>
              <a:rPr lang="en-US" sz="2400" dirty="0"/>
              <a:t>Wordiness will confuse the reader.</a:t>
            </a:r>
          </a:p>
          <a:p>
            <a:pPr lvl="1"/>
            <a:r>
              <a:rPr lang="en-US" sz="2400" dirty="0"/>
              <a:t>Brevity is always preferred.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Visual Aids</a:t>
            </a:r>
          </a:p>
        </p:txBody>
      </p:sp>
      <p:sp>
        <p:nvSpPr>
          <p:cNvPr id="4" name="Content Placeholder 3"/>
          <p:cNvSpPr>
            <a:spLocks noGrp="1"/>
          </p:cNvSpPr>
          <p:nvPr>
            <p:ph sz="half" idx="2"/>
          </p:nvPr>
        </p:nvSpPr>
        <p:spPr>
          <a:xfrm>
            <a:off x="4963469" y="2667000"/>
            <a:ext cx="3739896" cy="3346824"/>
          </a:xfrm>
        </p:spPr>
        <p:txBody>
          <a:bodyPr>
            <a:normAutofit/>
          </a:bodyPr>
          <a:lstStyle/>
          <a:p>
            <a:r>
              <a:rPr lang="en-US" sz="2400" dirty="0"/>
              <a:t>Visual Aids can enhance a presentation.</a:t>
            </a:r>
          </a:p>
          <a:p>
            <a:r>
              <a:rPr lang="en-US" sz="2400" dirty="0"/>
              <a:t>Images must pertain to the presentation.</a:t>
            </a:r>
          </a:p>
          <a:p>
            <a:r>
              <a:rPr lang="en-US" sz="2400" dirty="0"/>
              <a:t>An abundance of images can be distracting.</a:t>
            </a:r>
          </a:p>
        </p:txBody>
      </p:sp>
      <p:pic>
        <p:nvPicPr>
          <p:cNvPr id="8" name="Content Placeholder 7" descr="A picture containing text, indoor, floor&#10;&#10;Description automatically generated">
            <a:extLst>
              <a:ext uri="{FF2B5EF4-FFF2-40B4-BE49-F238E27FC236}">
                <a16:creationId xmlns:a16="http://schemas.microsoft.com/office/drawing/2014/main" id="{59BCAAED-2933-4905-A604-512F6FBE786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82133" y="3162265"/>
            <a:ext cx="3740150" cy="235629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t>Charts and Graphs</a:t>
            </a:r>
          </a:p>
        </p:txBody>
      </p:sp>
      <p:sp>
        <p:nvSpPr>
          <p:cNvPr id="4" name="Content Placeholder 3"/>
          <p:cNvSpPr>
            <a:spLocks noGrp="1"/>
          </p:cNvSpPr>
          <p:nvPr>
            <p:ph sz="half" idx="2"/>
          </p:nvPr>
        </p:nvSpPr>
        <p:spPr/>
        <p:txBody>
          <a:bodyPr>
            <a:normAutofit/>
          </a:bodyPr>
          <a:lstStyle/>
          <a:p>
            <a:r>
              <a:rPr lang="en-US" sz="2400" dirty="0"/>
              <a:t>Graphs/charts should tell a story. </a:t>
            </a:r>
          </a:p>
          <a:p>
            <a:r>
              <a:rPr lang="en-US" sz="2400" dirty="0"/>
              <a:t>Graphs/charts must be clear and pertinent. </a:t>
            </a:r>
          </a:p>
          <a:p>
            <a:r>
              <a:rPr lang="en-US" sz="2400" dirty="0"/>
              <a:t>Use bullets to provide supporting information.</a:t>
            </a:r>
          </a:p>
        </p:txBody>
      </p:sp>
      <p:pic>
        <p:nvPicPr>
          <p:cNvPr id="8" name="Content Placeholder 7" descr="A picture containing icon&#10;&#10;Description automatically generated">
            <a:extLst>
              <a:ext uri="{FF2B5EF4-FFF2-40B4-BE49-F238E27FC236}">
                <a16:creationId xmlns:a16="http://schemas.microsoft.com/office/drawing/2014/main" id="{EFF3DB36-CE44-472F-A79A-7E0FCD21AE8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0195" y="2645149"/>
            <a:ext cx="3368675" cy="33686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Presentation of Information</a:t>
            </a:r>
          </a:p>
        </p:txBody>
      </p:sp>
      <p:sp>
        <p:nvSpPr>
          <p:cNvPr id="3" name="Content Placeholder 2"/>
          <p:cNvSpPr>
            <a:spLocks noGrp="1"/>
          </p:cNvSpPr>
          <p:nvPr>
            <p:ph idx="1"/>
          </p:nvPr>
        </p:nvSpPr>
        <p:spPr/>
        <p:txBody>
          <a:bodyPr>
            <a:normAutofit/>
          </a:bodyPr>
          <a:lstStyle/>
          <a:p>
            <a:r>
              <a:rPr lang="en-US" dirty="0"/>
              <a:t>Always check spelling, grammar, and formatting.</a:t>
            </a:r>
          </a:p>
          <a:p>
            <a:r>
              <a:rPr lang="en-US" dirty="0"/>
              <a:t>Check for consistency before presenting.</a:t>
            </a:r>
          </a:p>
          <a:p>
            <a:pPr lvl="1"/>
            <a:r>
              <a:rPr lang="en-US" sz="2400" dirty="0"/>
              <a:t>Slide theme</a:t>
            </a:r>
          </a:p>
          <a:p>
            <a:pPr lvl="1"/>
            <a:r>
              <a:rPr lang="en-US" sz="2400" dirty="0"/>
              <a:t>Slide transitions</a:t>
            </a:r>
          </a:p>
          <a:p>
            <a:pPr lvl="1"/>
            <a:r>
              <a:rPr lang="en-US" sz="2400" dirty="0"/>
              <a:t>Punctuation</a:t>
            </a:r>
          </a:p>
          <a:p>
            <a:r>
              <a:rPr lang="en-US" dirty="0"/>
              <a:t>Ensure that key points are delivered accurately.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39"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0"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1"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2"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3"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4"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46" name="Rectangle 45">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15" descr="Icon&#10;&#10;Description automatically generated">
            <a:extLst>
              <a:ext uri="{FF2B5EF4-FFF2-40B4-BE49-F238E27FC236}">
                <a16:creationId xmlns:a16="http://schemas.microsoft.com/office/drawing/2014/main" id="{31AE94B1-E79A-40C4-917B-50A05EE9E908}"/>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5114" r="16935"/>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48" name="Group 47">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49"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0"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1"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2"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3"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4"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Title 3"/>
          <p:cNvSpPr>
            <a:spLocks noGrp="1"/>
          </p:cNvSpPr>
          <p:nvPr>
            <p:ph type="title"/>
          </p:nvPr>
        </p:nvSpPr>
        <p:spPr>
          <a:xfrm>
            <a:off x="729060" y="685800"/>
            <a:ext cx="3945510" cy="1752599"/>
          </a:xfrm>
        </p:spPr>
        <p:txBody>
          <a:bodyPr vert="horz" lIns="91440" tIns="45720" rIns="91440" bIns="45720" rtlCol="0" anchor="ctr">
            <a:normAutofit/>
          </a:bodyPr>
          <a:lstStyle/>
          <a:p>
            <a:pPr algn="l"/>
            <a:r>
              <a:rPr lang="en-US" sz="6600" dirty="0"/>
              <a:t>Questions</a:t>
            </a:r>
          </a:p>
        </p:txBody>
      </p:sp>
      <p:sp>
        <p:nvSpPr>
          <p:cNvPr id="6" name="Content Placeholder 5"/>
          <p:cNvSpPr>
            <a:spLocks noGrp="1"/>
          </p:cNvSpPr>
          <p:nvPr>
            <p:ph sz="half" idx="2"/>
          </p:nvPr>
        </p:nvSpPr>
        <p:spPr>
          <a:xfrm>
            <a:off x="482601" y="2666999"/>
            <a:ext cx="3945510" cy="3124201"/>
          </a:xfrm>
        </p:spPr>
        <p:txBody>
          <a:bodyPr vert="horz" lIns="91440" tIns="45720" rIns="91440" bIns="45720" rtlCol="0" anchor="ctr">
            <a:normAutofit/>
          </a:bodyPr>
          <a:lstStyle/>
          <a:p>
            <a:r>
              <a:rPr lang="en-US" sz="2400" dirty="0"/>
              <a:t>End the presentation with a section for questions.</a:t>
            </a:r>
          </a:p>
          <a:p>
            <a:pPr lvl="1"/>
            <a:r>
              <a:rPr lang="en-US" sz="2400" dirty="0"/>
              <a:t>This encourages audience involvement.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GCU Official Primary Palette">
      <a:dk1>
        <a:sysClr val="windowText" lastClr="000000"/>
      </a:dk1>
      <a:lt1>
        <a:sysClr val="window" lastClr="FFFFFF"/>
      </a:lt1>
      <a:dk2>
        <a:srgbClr val="212121"/>
      </a:dk2>
      <a:lt2>
        <a:srgbClr val="EBEBEB"/>
      </a:lt2>
      <a:accent1>
        <a:srgbClr val="633384"/>
      </a:accent1>
      <a:accent2>
        <a:srgbClr val="633384"/>
      </a:accent2>
      <a:accent3>
        <a:srgbClr val="778692"/>
      </a:accent3>
      <a:accent4>
        <a:srgbClr val="B9C8D3"/>
      </a:accent4>
      <a:accent5>
        <a:srgbClr val="D64787"/>
      </a:accent5>
      <a:accent6>
        <a:srgbClr val="A666E1"/>
      </a:accent6>
      <a:hlink>
        <a:srgbClr val="778692"/>
      </a:hlink>
      <a:folHlink>
        <a:srgbClr val="B9C8D3"/>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1107</Words>
  <Application>Microsoft Office PowerPoint</Application>
  <PresentationFormat>On-screen Show (4:3)</PresentationFormat>
  <Paragraphs>129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Parallax</vt:lpstr>
      <vt:lpstr>Creating Effective PowerPoint Presentations</vt:lpstr>
      <vt:lpstr>Objectives</vt:lpstr>
      <vt:lpstr>Slide Structure</vt:lpstr>
      <vt:lpstr>Slide Appearance</vt:lpstr>
      <vt:lpstr>Content</vt:lpstr>
      <vt:lpstr>Visual Aids</vt:lpstr>
      <vt:lpstr>Charts and Graphs</vt:lpstr>
      <vt:lpstr>Presentation of Information</vt:lpstr>
      <vt:lpstr>Questions</vt:lpstr>
      <vt:lpstr>Review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effective PowerPoint Presentations</dc:title>
  <dc:creator>Teresa Copeland</dc:creator>
  <cp:lastModifiedBy>Teresa Copeland</cp:lastModifiedBy>
  <cp:revision>11</cp:revision>
  <dcterms:created xsi:type="dcterms:W3CDTF">2021-03-28T20:13:59Z</dcterms:created>
  <dcterms:modified xsi:type="dcterms:W3CDTF">2021-04-01T17:33:49Z</dcterms:modified>
</cp:coreProperties>
</file>